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AFD539-FAAF-4B67-BC4A-CEF197EAB39A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62ADE1-C850-49D7-A45A-CD8B746A26D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62ADE1-C850-49D7-A45A-CD8B746A26D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30.07.2018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/>
          <p:cNvSpPr txBox="1"/>
          <p:nvPr/>
        </p:nvSpPr>
        <p:spPr>
          <a:xfrm>
            <a:off x="285720" y="2000240"/>
            <a:ext cx="8643998" cy="36933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0" y="25360"/>
            <a:ext cx="9144000" cy="683264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effectLst>
            <a:softEdge rad="127000"/>
          </a:effectLst>
        </p:spPr>
        <p:txBody>
          <a:bodyPr wrap="square" rtlCol="0">
            <a:spAutoFit/>
          </a:bodyPr>
          <a:lstStyle/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b="1" dirty="0" smtClean="0">
                <a:ln w="12700">
                  <a:solidFill>
                    <a:schemeClr val="accent2">
                      <a:lumMod val="75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               </a:t>
            </a:r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u="sng" dirty="0" smtClean="0">
              <a:ln w="12700">
                <a:solidFill>
                  <a:schemeClr val="accent6">
                    <a:lumMod val="5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endParaRPr lang="ru-RU" sz="16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ctr"/>
            <a:endParaRPr lang="ru-RU" sz="2000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cs typeface="Times New Roman" pitchFamily="18" charset="0"/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b="1" dirty="0" smtClean="0">
              <a:ln w="12700">
                <a:solidFill>
                  <a:schemeClr val="accent2">
                    <a:lumMod val="75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r"/>
            <a:endParaRPr lang="ru-RU" dirty="0" smtClean="0"/>
          </a:p>
          <a:p>
            <a:endParaRPr lang="ru-RU" dirty="0"/>
          </a:p>
        </p:txBody>
      </p:sp>
      <p:pic>
        <p:nvPicPr>
          <p:cNvPr id="4" name="Picture 2" descr="C:\Users\user\Downloads\IMG-20180319-WA0001.jpg"/>
          <p:cNvPicPr>
            <a:picLocks noChangeAspect="1" noChangeArrowheads="1"/>
          </p:cNvPicPr>
          <p:nvPr/>
        </p:nvPicPr>
        <p:blipFill>
          <a:blip r:embed="rId4" cstate="print"/>
          <a:srcRect t="14286" b="11429"/>
          <a:stretch>
            <a:fillRect/>
          </a:stretch>
        </p:blipFill>
        <p:spPr bwMode="auto">
          <a:xfrm>
            <a:off x="0" y="214290"/>
            <a:ext cx="1353749" cy="1289263"/>
          </a:xfrm>
          <a:prstGeom prst="ellipse">
            <a:avLst/>
          </a:prstGeom>
          <a:noFill/>
          <a:effectLst>
            <a:softEdge rad="31750"/>
          </a:effectLst>
        </p:spPr>
      </p:pic>
      <p:sp>
        <p:nvSpPr>
          <p:cNvPr id="12" name="TextBox 11"/>
          <p:cNvSpPr txBox="1"/>
          <p:nvPr/>
        </p:nvSpPr>
        <p:spPr>
          <a:xfrm>
            <a:off x="142844" y="1500174"/>
            <a:ext cx="8858312" cy="5109091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effectLst>
            <a:softEdge rad="31750"/>
          </a:effectLst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ln w="1905"/>
                <a:solidFill>
                  <a:schemeClr val="accent1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23.07.2018 г. – 30.07.2018 г. 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РСО/УК: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Исполнено: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ru-RU" sz="1300" b="1" u="sng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Топ актуальных: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Щелковский МР                                              17                       17 (100%)          Подпор в колодце – 12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ООО «Водоканал»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г.о. Ивантеевка                                                  11                       11 (100%)          Подпор в колодце - 11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МЩВ ВГО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Фрязино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12                       12 (100%)            Засор </a:t>
            </a:r>
            <a:r>
              <a:rPr lang="ru-RU" sz="1300" b="1" dirty="0" err="1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самот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. труб. - 12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Филиал МУП ЩМР «МЩВ»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Водоканал Пушкинского района                   72                       72(100%)            Подпор в колодце - 69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(ХВС, водоотведение)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• МУП ЩМР «ДЕЗ ЖКУ» )                                                                                  Прорыв трубы ХВС - 5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Щелковский МР                                                42                       37 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88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%)         Не 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горит лампочка в подъезде – 5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(Содержание ОИ в МКД)                                                                                      Засор канализационного стояка – 5</a:t>
            </a: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endParaRPr lang="ru-RU" sz="1300" b="1" dirty="0" smtClean="0">
              <a:ln w="1905"/>
              <a:solidFill>
                <a:schemeClr val="accent6">
                  <a:lumMod val="75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ИТОГО</a:t>
            </a:r>
            <a:r>
              <a:rPr lang="ru-RU" sz="13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:                                                              154                    149 (96,7%)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285852" y="357166"/>
            <a:ext cx="2428860" cy="106182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01.12.2017 г. – 30.07.2018 г.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Поступило в ЕДС – 6105</a:t>
            </a:r>
          </a:p>
          <a:p>
            <a:pPr>
              <a:lnSpc>
                <a:spcPct val="150000"/>
              </a:lnSpc>
            </a:pPr>
            <a:r>
              <a:rPr lang="ru-RU" sz="1400" b="1" dirty="0" smtClean="0">
                <a:ln w="1905"/>
                <a:solidFill>
                  <a:schemeClr val="accent6">
                    <a:lumMod val="75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Исполнено – 5805 (95%)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shelkovo-miel.ru/upload/image/%D0%9E%20%D0%B3%D0%BE%D1%80%D0%BE%D0%B4%D0%B5%202/81.jpg"/>
          <p:cNvPicPr>
            <a:picLocks noChangeAspect="1" noChangeArrowheads="1"/>
          </p:cNvPicPr>
          <p:nvPr/>
        </p:nvPicPr>
        <p:blipFill>
          <a:blip r:embed="rId6"/>
          <a:srcRect r="2830" b="8621"/>
          <a:stretch>
            <a:fillRect/>
          </a:stretch>
        </p:blipFill>
        <p:spPr bwMode="auto">
          <a:xfrm>
            <a:off x="3143240" y="0"/>
            <a:ext cx="6000760" cy="214311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23" name="TextBox 22"/>
          <p:cNvSpPr txBox="1"/>
          <p:nvPr/>
        </p:nvSpPr>
        <p:spPr>
          <a:xfrm>
            <a:off x="1428728" y="0"/>
            <a:ext cx="75724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u="sng" dirty="0" smtClean="0">
                <a:ln w="12700">
                  <a:solidFill>
                    <a:schemeClr val="accent6">
                      <a:lumMod val="5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cs typeface="Times New Roman" pitchFamily="18" charset="0"/>
              </a:rPr>
              <a:t>ИТОГИ РАБОТЫ ЕДС ЩЕЛКОВСКОГО МУНИЦИПАЛЬНОГО РАЙОНА</a:t>
            </a:r>
            <a:endParaRPr lang="ru-RU" sz="2000" dirty="0"/>
          </a:p>
        </p:txBody>
      </p:sp>
      <p:cxnSp>
        <p:nvCxnSpPr>
          <p:cNvPr id="45" name="Прямая соединительная линия 44"/>
          <p:cNvCxnSpPr/>
          <p:nvPr/>
        </p:nvCxnSpPr>
        <p:spPr>
          <a:xfrm rot="5400000">
            <a:off x="2036745" y="4321181"/>
            <a:ext cx="4357718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единительная линия 52"/>
          <p:cNvCxnSpPr/>
          <p:nvPr/>
        </p:nvCxnSpPr>
        <p:spPr>
          <a:xfrm rot="5400000">
            <a:off x="3322629" y="4321181"/>
            <a:ext cx="4357718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 rot="5400000">
            <a:off x="750861" y="4321181"/>
            <a:ext cx="4357718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>
            <a:off x="214282" y="285749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/>
          <p:cNvCxnSpPr/>
          <p:nvPr/>
        </p:nvCxnSpPr>
        <p:spPr>
          <a:xfrm>
            <a:off x="214282" y="3643314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214282" y="4429132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>
            <a:off x="285720" y="5214950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214282" y="6072206"/>
            <a:ext cx="8572560" cy="1588"/>
          </a:xfrm>
          <a:prstGeom prst="line">
            <a:avLst/>
          </a:prstGeom>
          <a:ln w="19050"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185</Words>
  <PresentationFormat>Экран (4:3)</PresentationFormat>
  <Paragraphs>51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121</cp:revision>
  <dcterms:created xsi:type="dcterms:W3CDTF">2018-04-03T13:55:31Z</dcterms:created>
  <dcterms:modified xsi:type="dcterms:W3CDTF">2018-07-30T06:43:03Z</dcterms:modified>
</cp:coreProperties>
</file>