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AFD539-FAAF-4B67-BC4A-CEF197EAB39A}" type="datetimeFigureOut">
              <a:rPr lang="ru-RU" smtClean="0"/>
              <a:pPr/>
              <a:t>25.04.2018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62ADE1-C850-49D7-A45A-CD8B746A26D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62ADE1-C850-49D7-A45A-CD8B746A26DD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25.04.2018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/>
          <p:cNvSpPr txBox="1"/>
          <p:nvPr/>
        </p:nvSpPr>
        <p:spPr>
          <a:xfrm>
            <a:off x="285720" y="2000240"/>
            <a:ext cx="8643998" cy="369332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0" y="25360"/>
            <a:ext cx="9144000" cy="683264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effectLst>
            <a:softEdge rad="127000"/>
          </a:effectLst>
        </p:spPr>
        <p:txBody>
          <a:bodyPr wrap="square" rtlCol="0">
            <a:spAutoFit/>
          </a:bodyPr>
          <a:lstStyle/>
          <a:p>
            <a:pPr algn="r"/>
            <a:endParaRPr lang="ru-RU" b="1" dirty="0" smtClean="0">
              <a:ln w="12700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r>
              <a:rPr lang="ru-RU" b="1" dirty="0" smtClean="0">
                <a:ln w="12700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                 </a:t>
            </a:r>
            <a:endParaRPr lang="ru-RU" sz="2000" b="1" u="sng" dirty="0" smtClean="0">
              <a:ln w="12700">
                <a:solidFill>
                  <a:schemeClr val="accent6">
                    <a:lumMod val="50000"/>
                  </a:schemeClr>
                </a:solidFill>
                <a:prstDash val="solid"/>
              </a:ln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Times New Roman" pitchFamily="18" charset="0"/>
            </a:endParaRPr>
          </a:p>
          <a:p>
            <a:pPr algn="ctr"/>
            <a:endParaRPr lang="ru-RU" sz="2000" b="1" u="sng" dirty="0" smtClean="0">
              <a:ln w="12700">
                <a:solidFill>
                  <a:schemeClr val="accent6">
                    <a:lumMod val="50000"/>
                  </a:schemeClr>
                </a:solidFill>
                <a:prstDash val="solid"/>
              </a:ln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Times New Roman" pitchFamily="18" charset="0"/>
            </a:endParaRPr>
          </a:p>
          <a:p>
            <a:pPr algn="ctr"/>
            <a:endParaRPr lang="ru-RU" sz="2000" b="1" u="sng" dirty="0" smtClean="0">
              <a:ln w="12700">
                <a:solidFill>
                  <a:schemeClr val="accent6">
                    <a:lumMod val="50000"/>
                  </a:schemeClr>
                </a:solidFill>
                <a:prstDash val="solid"/>
              </a:ln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Times New Roman" pitchFamily="18" charset="0"/>
            </a:endParaRPr>
          </a:p>
          <a:p>
            <a:pPr algn="ctr"/>
            <a:endParaRPr lang="ru-RU" sz="2000" b="1" u="sng" dirty="0" smtClean="0">
              <a:ln w="12700">
                <a:solidFill>
                  <a:schemeClr val="accent6">
                    <a:lumMod val="50000"/>
                  </a:schemeClr>
                </a:solidFill>
                <a:prstDash val="solid"/>
              </a:ln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Times New Roman" pitchFamily="18" charset="0"/>
            </a:endParaRPr>
          </a:p>
          <a:p>
            <a:pPr algn="ctr"/>
            <a:endParaRPr lang="ru-RU" sz="2000" b="1" u="sng" dirty="0" smtClean="0">
              <a:ln w="12700">
                <a:solidFill>
                  <a:schemeClr val="accent6">
                    <a:lumMod val="50000"/>
                  </a:schemeClr>
                </a:solidFill>
                <a:prstDash val="solid"/>
              </a:ln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Times New Roman" pitchFamily="18" charset="0"/>
            </a:endParaRPr>
          </a:p>
          <a:p>
            <a:pPr algn="ctr"/>
            <a:endParaRPr lang="ru-RU" sz="2000" b="1" u="sng" dirty="0" smtClean="0">
              <a:ln w="12700">
                <a:solidFill>
                  <a:schemeClr val="accent6">
                    <a:lumMod val="50000"/>
                  </a:schemeClr>
                </a:solidFill>
                <a:prstDash val="solid"/>
              </a:ln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Times New Roman" pitchFamily="18" charset="0"/>
            </a:endParaRPr>
          </a:p>
          <a:p>
            <a:pPr algn="ctr"/>
            <a:endParaRPr lang="ru-RU" sz="2000" b="1" u="sng" dirty="0" smtClean="0">
              <a:ln w="12700">
                <a:solidFill>
                  <a:schemeClr val="accent6">
                    <a:lumMod val="50000"/>
                  </a:schemeClr>
                </a:solidFill>
                <a:prstDash val="solid"/>
              </a:ln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Times New Roman" pitchFamily="18" charset="0"/>
            </a:endParaRPr>
          </a:p>
          <a:p>
            <a:pPr algn="ctr"/>
            <a:endParaRPr lang="ru-RU" sz="2000" b="1" u="sng" dirty="0" smtClean="0">
              <a:ln w="12700">
                <a:solidFill>
                  <a:schemeClr val="accent6">
                    <a:lumMod val="50000"/>
                  </a:schemeClr>
                </a:solidFill>
                <a:prstDash val="solid"/>
              </a:ln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Times New Roman" pitchFamily="18" charset="0"/>
            </a:endParaRPr>
          </a:p>
          <a:p>
            <a:pPr algn="ctr"/>
            <a:endParaRPr lang="ru-RU" sz="2000" b="1" dirty="0" smtClean="0">
              <a:ln w="12700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Times New Roman" pitchFamily="18" charset="0"/>
            </a:endParaRPr>
          </a:p>
          <a:p>
            <a:pPr algn="ctr"/>
            <a:endParaRPr lang="ru-RU" sz="2000" b="1" dirty="0" smtClean="0">
              <a:ln w="12700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Times New Roman" pitchFamily="18" charset="0"/>
            </a:endParaRPr>
          </a:p>
          <a:p>
            <a:pPr algn="ctr"/>
            <a:endParaRPr lang="ru-RU" sz="2000" b="1" dirty="0" smtClean="0">
              <a:ln w="12700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Times New Roman" pitchFamily="18" charset="0"/>
            </a:endParaRPr>
          </a:p>
          <a:p>
            <a:pPr algn="ctr"/>
            <a:endParaRPr lang="ru-RU" sz="2000" b="1" dirty="0" smtClean="0">
              <a:ln w="12700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Times New Roman" pitchFamily="18" charset="0"/>
            </a:endParaRPr>
          </a:p>
          <a:p>
            <a:endParaRPr lang="ru-RU" sz="1600" b="1" dirty="0" smtClean="0">
              <a:ln w="12700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endParaRPr lang="ru-RU" sz="1600" b="1" dirty="0" smtClean="0">
              <a:ln w="12700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endParaRPr lang="ru-RU" sz="2000" b="1" dirty="0" smtClean="0">
              <a:ln w="12700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Times New Roman" pitchFamily="18" charset="0"/>
            </a:endParaRPr>
          </a:p>
          <a:p>
            <a:pPr algn="ctr"/>
            <a:endParaRPr lang="ru-RU" sz="2000" b="1" dirty="0" smtClean="0">
              <a:ln w="12700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Times New Roman" pitchFamily="18" charset="0"/>
            </a:endParaRPr>
          </a:p>
          <a:p>
            <a:pPr algn="r"/>
            <a:endParaRPr lang="ru-RU" b="1" dirty="0" smtClean="0">
              <a:ln w="12700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r"/>
            <a:endParaRPr lang="ru-RU" b="1" dirty="0" smtClean="0">
              <a:ln w="12700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r"/>
            <a:endParaRPr lang="ru-RU" b="1" dirty="0" smtClean="0">
              <a:ln w="12700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r"/>
            <a:endParaRPr lang="ru-RU" b="1" dirty="0" smtClean="0">
              <a:ln w="12700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r"/>
            <a:endParaRPr lang="ru-RU" dirty="0" smtClean="0"/>
          </a:p>
          <a:p>
            <a:endParaRPr lang="ru-RU" dirty="0"/>
          </a:p>
        </p:txBody>
      </p:sp>
      <p:pic>
        <p:nvPicPr>
          <p:cNvPr id="4" name="Picture 2" descr="C:\Users\user\Downloads\IMG-20180319-WA0001.jpg"/>
          <p:cNvPicPr>
            <a:picLocks noChangeAspect="1" noChangeArrowheads="1"/>
          </p:cNvPicPr>
          <p:nvPr/>
        </p:nvPicPr>
        <p:blipFill>
          <a:blip r:embed="rId4" cstate="print"/>
          <a:srcRect t="14286" b="11429"/>
          <a:stretch>
            <a:fillRect/>
          </a:stretch>
        </p:blipFill>
        <p:spPr bwMode="auto">
          <a:xfrm>
            <a:off x="0" y="214290"/>
            <a:ext cx="1353749" cy="1289263"/>
          </a:xfrm>
          <a:prstGeom prst="ellipse">
            <a:avLst/>
          </a:prstGeom>
          <a:noFill/>
          <a:effectLst>
            <a:softEdge rad="31750"/>
          </a:effectLst>
        </p:spPr>
      </p:pic>
      <p:sp>
        <p:nvSpPr>
          <p:cNvPr id="12" name="TextBox 11"/>
          <p:cNvSpPr txBox="1"/>
          <p:nvPr/>
        </p:nvSpPr>
        <p:spPr>
          <a:xfrm>
            <a:off x="142844" y="1928802"/>
            <a:ext cx="8786874" cy="4878259"/>
          </a:xfrm>
          <a:prstGeom prst="rect">
            <a:avLst/>
          </a:prstGeom>
          <a:blipFill>
            <a:blip r:embed="rId5"/>
            <a:tile tx="0" ty="0" sx="100000" sy="100000" flip="none" algn="tl"/>
          </a:blipFill>
          <a:effectLst>
            <a:softEdge rad="31750"/>
          </a:effectLst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ln w="1905"/>
                <a:solidFill>
                  <a:schemeClr val="accent1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15.04.2018 г. – 25.04.2018 г. </a:t>
            </a:r>
          </a:p>
          <a:p>
            <a:endParaRPr lang="ru-RU" sz="1100" b="1" dirty="0" smtClean="0">
              <a:ln w="1905"/>
              <a:solidFill>
                <a:schemeClr val="accent1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ru-RU" sz="13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             </a:t>
            </a:r>
            <a:r>
              <a:rPr lang="ru-RU" sz="1300" b="1" u="sng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РСО/УК:</a:t>
            </a:r>
            <a:r>
              <a:rPr lang="ru-RU" sz="13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                                      </a:t>
            </a:r>
            <a:r>
              <a:rPr lang="ru-RU" sz="1300" b="1" u="sng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Поступило:</a:t>
            </a:r>
            <a:r>
              <a:rPr lang="ru-RU" sz="13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ru-RU" sz="1300" b="1" u="sng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Исполнено:</a:t>
            </a:r>
            <a:r>
              <a:rPr lang="ru-RU" sz="13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ru-RU" sz="1300" b="1" u="sng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Топ актуальных:  </a:t>
            </a:r>
          </a:p>
          <a:p>
            <a:endParaRPr lang="ru-RU" sz="1300" b="1" dirty="0" smtClean="0">
              <a:ln w="1905"/>
              <a:solidFill>
                <a:schemeClr val="accent6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ru-RU" sz="13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• МУП ЩМР «МЩВ» </a:t>
            </a:r>
          </a:p>
          <a:p>
            <a:r>
              <a:rPr lang="ru-RU" sz="13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(ХВС, водоотведение)                                       2                          2 (100%)                       ---------</a:t>
            </a:r>
          </a:p>
          <a:p>
            <a:endParaRPr lang="ru-RU" sz="1300" b="1" dirty="0" smtClean="0">
              <a:ln w="1905"/>
              <a:solidFill>
                <a:schemeClr val="accent6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ru-RU" sz="13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• ООО «Водоканал»                                         15                         15 (100%)           Засор </a:t>
            </a:r>
            <a:r>
              <a:rPr lang="ru-RU" sz="1300" b="1" dirty="0" err="1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самот</a:t>
            </a:r>
            <a:r>
              <a:rPr lang="ru-RU" sz="13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. труб. (</a:t>
            </a:r>
            <a:r>
              <a:rPr lang="ru-RU" sz="1300" b="1" dirty="0" err="1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водоотв</a:t>
            </a:r>
            <a:r>
              <a:rPr lang="ru-RU" sz="13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.) - 4</a:t>
            </a:r>
          </a:p>
          <a:p>
            <a:r>
              <a:rPr lang="ru-RU" sz="13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(ХВС, водоотведение)                                                                                                Подпор в колодце - 11</a:t>
            </a:r>
          </a:p>
          <a:p>
            <a:endParaRPr lang="ru-RU" sz="1300" b="1" dirty="0" smtClean="0">
              <a:ln w="1905"/>
              <a:solidFill>
                <a:schemeClr val="accent6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ru-RU" sz="13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• Филиал МУП ЩМР</a:t>
            </a:r>
          </a:p>
          <a:p>
            <a:r>
              <a:rPr lang="ru-RU" sz="13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МЩВ ВГО </a:t>
            </a:r>
            <a:r>
              <a:rPr lang="ru-RU" sz="1300" b="1" dirty="0" err="1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Фрязино</a:t>
            </a:r>
            <a:r>
              <a:rPr lang="ru-RU" sz="13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                                      17                          17 (100%)           Засор </a:t>
            </a:r>
            <a:r>
              <a:rPr lang="ru-RU" sz="1300" b="1" dirty="0" err="1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самот</a:t>
            </a:r>
            <a:r>
              <a:rPr lang="ru-RU" sz="13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. труб. (</a:t>
            </a:r>
            <a:r>
              <a:rPr lang="ru-RU" sz="1300" b="1" dirty="0" err="1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водоотв</a:t>
            </a:r>
            <a:r>
              <a:rPr lang="ru-RU" sz="13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.) - 17</a:t>
            </a:r>
          </a:p>
          <a:p>
            <a:r>
              <a:rPr lang="ru-RU" sz="13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(ХВС, водоотведение)</a:t>
            </a:r>
          </a:p>
          <a:p>
            <a:endParaRPr lang="ru-RU" sz="1300" b="1" dirty="0" smtClean="0">
              <a:ln w="1905"/>
              <a:solidFill>
                <a:schemeClr val="accent6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ru-RU" sz="13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• Филиал МУП ЩМР «МЩВ»</a:t>
            </a:r>
          </a:p>
          <a:p>
            <a:r>
              <a:rPr lang="ru-RU" sz="1300" b="1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«Водоканал </a:t>
            </a:r>
            <a:r>
              <a:rPr lang="ru-RU" sz="1300" b="1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Пушкинского </a:t>
            </a:r>
            <a:r>
              <a:rPr lang="ru-RU" sz="1300" b="1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района»                0                              </a:t>
            </a:r>
            <a:r>
              <a:rPr lang="ru-RU" sz="13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0                                   --------</a:t>
            </a:r>
          </a:p>
          <a:p>
            <a:r>
              <a:rPr lang="ru-RU" sz="13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(ХВС, водоотведение)                                                                                            </a:t>
            </a:r>
          </a:p>
          <a:p>
            <a:endParaRPr lang="ru-RU" sz="1300" b="1" dirty="0" smtClean="0">
              <a:ln w="1905"/>
              <a:solidFill>
                <a:schemeClr val="accent6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ru-RU" sz="13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• МУП ЩМР «ДЕЗ ЖКУ»                                                                                        Нет отопления - 14</a:t>
            </a:r>
          </a:p>
          <a:p>
            <a:r>
              <a:rPr lang="ru-RU" sz="13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(Содержание ОИ в МКД)                               86                       54 (62,8%)            Не горит лампочка в подъезде – 11</a:t>
            </a:r>
          </a:p>
          <a:p>
            <a:r>
              <a:rPr lang="ru-RU" sz="13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                         Уборка дворовой территории – 12</a:t>
            </a:r>
          </a:p>
          <a:p>
            <a:r>
              <a:rPr lang="ru-RU" sz="13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                         Запах канализации в подъезде – 10</a:t>
            </a:r>
          </a:p>
          <a:p>
            <a:endParaRPr lang="ru-RU" sz="1300" b="1" dirty="0" smtClean="0">
              <a:ln w="1905"/>
              <a:solidFill>
                <a:schemeClr val="accent6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ru-RU" sz="13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ИТОГО:                                                            120                       90 (75%)                                                                                                                                       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285852" y="571480"/>
            <a:ext cx="2428860" cy="106182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14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01.12.2017 г. – </a:t>
            </a:r>
            <a:r>
              <a:rPr lang="ru-RU" sz="14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25.04.2018 </a:t>
            </a:r>
            <a:r>
              <a:rPr lang="ru-RU" sz="14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г.</a:t>
            </a:r>
          </a:p>
          <a:p>
            <a:pPr>
              <a:lnSpc>
                <a:spcPct val="150000"/>
              </a:lnSpc>
            </a:pPr>
            <a:r>
              <a:rPr lang="ru-RU" sz="14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Поступило в ЕДС – 3120</a:t>
            </a:r>
          </a:p>
          <a:p>
            <a:pPr>
              <a:lnSpc>
                <a:spcPct val="150000"/>
              </a:lnSpc>
            </a:pPr>
            <a:r>
              <a:rPr lang="ru-RU" sz="14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Исполнено – 2785 (89,3%)</a:t>
            </a:r>
            <a:endParaRPr lang="ru-RU" sz="1400" b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http://shelkovo-miel.ru/upload/image/%D0%9E%20%D0%B3%D0%BE%D1%80%D0%BE%D0%B4%D0%B5%202/81.jpg"/>
          <p:cNvPicPr>
            <a:picLocks noChangeAspect="1" noChangeArrowheads="1"/>
          </p:cNvPicPr>
          <p:nvPr/>
        </p:nvPicPr>
        <p:blipFill>
          <a:blip r:embed="rId6"/>
          <a:srcRect r="2830" b="8621"/>
          <a:stretch>
            <a:fillRect/>
          </a:stretch>
        </p:blipFill>
        <p:spPr bwMode="auto">
          <a:xfrm>
            <a:off x="3143240" y="0"/>
            <a:ext cx="5786478" cy="2714620"/>
          </a:xfrm>
          <a:prstGeom prst="rect">
            <a:avLst/>
          </a:prstGeom>
          <a:noFill/>
          <a:effectLst>
            <a:softEdge rad="635000"/>
          </a:effectLst>
        </p:spPr>
      </p:pic>
      <p:sp>
        <p:nvSpPr>
          <p:cNvPr id="23" name="TextBox 22"/>
          <p:cNvSpPr txBox="1"/>
          <p:nvPr/>
        </p:nvSpPr>
        <p:spPr>
          <a:xfrm>
            <a:off x="1428728" y="0"/>
            <a:ext cx="75724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u="sng" dirty="0" smtClean="0">
                <a:ln w="12700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Times New Roman" pitchFamily="18" charset="0"/>
              </a:rPr>
              <a:t>ИТОГИ РАБОТЫ ЕДС ЩЕЛКОВСКОГО МУНИЦИПАЛЬНОГО РАЙОНА</a:t>
            </a:r>
            <a:endParaRPr lang="ru-RU" sz="2000" dirty="0"/>
          </a:p>
        </p:txBody>
      </p:sp>
      <p:cxnSp>
        <p:nvCxnSpPr>
          <p:cNvPr id="45" name="Прямая соединительная линия 44"/>
          <p:cNvCxnSpPr/>
          <p:nvPr/>
        </p:nvCxnSpPr>
        <p:spPr>
          <a:xfrm rot="5400000">
            <a:off x="2143902" y="4642652"/>
            <a:ext cx="4143404" cy="1588"/>
          </a:xfrm>
          <a:prstGeom prst="line">
            <a:avLst/>
          </a:prstGeom>
          <a:ln w="19050">
            <a:solidFill>
              <a:schemeClr val="accent5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/>
          <p:nvPr/>
        </p:nvCxnSpPr>
        <p:spPr>
          <a:xfrm rot="5400000">
            <a:off x="3429786" y="4642652"/>
            <a:ext cx="4143404" cy="1588"/>
          </a:xfrm>
          <a:prstGeom prst="line">
            <a:avLst/>
          </a:prstGeom>
          <a:ln w="19050">
            <a:solidFill>
              <a:schemeClr val="accent5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единительная линия 53"/>
          <p:cNvCxnSpPr/>
          <p:nvPr/>
        </p:nvCxnSpPr>
        <p:spPr>
          <a:xfrm rot="5400000">
            <a:off x="858018" y="4642652"/>
            <a:ext cx="4143404" cy="1588"/>
          </a:xfrm>
          <a:prstGeom prst="line">
            <a:avLst/>
          </a:prstGeom>
          <a:ln w="19050">
            <a:solidFill>
              <a:schemeClr val="accent5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/>
          <p:nvPr/>
        </p:nvCxnSpPr>
        <p:spPr>
          <a:xfrm>
            <a:off x="214282" y="3286124"/>
            <a:ext cx="8572560" cy="1588"/>
          </a:xfrm>
          <a:prstGeom prst="line">
            <a:avLst/>
          </a:prstGeom>
          <a:ln w="19050">
            <a:solidFill>
              <a:schemeClr val="accent5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/>
          <p:nvPr/>
        </p:nvCxnSpPr>
        <p:spPr>
          <a:xfrm>
            <a:off x="214282" y="3857628"/>
            <a:ext cx="8572560" cy="1588"/>
          </a:xfrm>
          <a:prstGeom prst="line">
            <a:avLst/>
          </a:prstGeom>
          <a:ln w="19050">
            <a:solidFill>
              <a:schemeClr val="accent5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/>
          <p:cNvCxnSpPr/>
          <p:nvPr/>
        </p:nvCxnSpPr>
        <p:spPr>
          <a:xfrm>
            <a:off x="214282" y="4643446"/>
            <a:ext cx="8572560" cy="1588"/>
          </a:xfrm>
          <a:prstGeom prst="line">
            <a:avLst/>
          </a:prstGeom>
          <a:ln w="19050">
            <a:solidFill>
              <a:schemeClr val="accent5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/>
          <p:cNvCxnSpPr/>
          <p:nvPr/>
        </p:nvCxnSpPr>
        <p:spPr>
          <a:xfrm>
            <a:off x="214282" y="5429264"/>
            <a:ext cx="8572560" cy="1588"/>
          </a:xfrm>
          <a:prstGeom prst="line">
            <a:avLst/>
          </a:prstGeom>
          <a:ln w="19050">
            <a:solidFill>
              <a:schemeClr val="accent5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285720" y="6357958"/>
            <a:ext cx="8572560" cy="1588"/>
          </a:xfrm>
          <a:prstGeom prst="line">
            <a:avLst/>
          </a:prstGeom>
          <a:ln w="19050">
            <a:solidFill>
              <a:schemeClr val="accent5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507</TotalTime>
  <Words>188</Words>
  <PresentationFormat>Экран (4:3)</PresentationFormat>
  <Paragraphs>50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76</cp:revision>
  <dcterms:created xsi:type="dcterms:W3CDTF">2018-04-03T13:55:31Z</dcterms:created>
  <dcterms:modified xsi:type="dcterms:W3CDTF">2018-04-25T08:08:32Z</dcterms:modified>
</cp:coreProperties>
</file>